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2"/>
  </p:notesMasterIdLst>
  <p:sldIdLst>
    <p:sldId id="256" r:id="rId5"/>
    <p:sldId id="257" r:id="rId6"/>
    <p:sldId id="264" r:id="rId7"/>
    <p:sldId id="261" r:id="rId8"/>
    <p:sldId id="262" r:id="rId9"/>
    <p:sldId id="263" r:id="rId10"/>
    <p:sldId id="25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7D85"/>
    <a:srgbClr val="38384A"/>
    <a:srgbClr val="257D86"/>
    <a:srgbClr val="FFFFFF"/>
    <a:srgbClr val="5D939B"/>
  </p:clrMru>
  <p:extLst>
    <p:ext uri="{E76CE94A-603C-4142-B9EB-6D1370010A27}">
      <p14:discardImageEditData xmlns:p14="http://schemas.microsoft.com/office/powerpoint/2010/main" val="1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E13C6B3-0E6B-4BA0-9B92-109540FC05E8}" v="14" dt="2024-03-01T09:54:49.3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994"/>
    <p:restoredTop sz="86343"/>
  </p:normalViewPr>
  <p:slideViewPr>
    <p:cSldViewPr snapToGrid="0">
      <p:cViewPr varScale="1">
        <p:scale>
          <a:sx n="73" d="100"/>
          <a:sy n="73" d="100"/>
        </p:scale>
        <p:origin x="39" y="29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ne Saar" userId="48a6aaf6-be2d-4dd2-8c40-0119a0162407" providerId="ADAL" clId="{DFCA8E6C-CA37-1143-83CE-E9D3BF7A2939}"/>
    <pc:docChg chg="modSld">
      <pc:chgData name="Anne Saar" userId="48a6aaf6-be2d-4dd2-8c40-0119a0162407" providerId="ADAL" clId="{DFCA8E6C-CA37-1143-83CE-E9D3BF7A2939}" dt="2024-01-26T10:45:20.391" v="5" actId="962"/>
      <pc:docMkLst>
        <pc:docMk/>
      </pc:docMkLst>
      <pc:sldChg chg="modSp mod">
        <pc:chgData name="Anne Saar" userId="48a6aaf6-be2d-4dd2-8c40-0119a0162407" providerId="ADAL" clId="{DFCA8E6C-CA37-1143-83CE-E9D3BF7A2939}" dt="2024-01-26T10:45:08.524" v="3" actId="962"/>
        <pc:sldMkLst>
          <pc:docMk/>
          <pc:sldMk cId="925983272" sldId="256"/>
        </pc:sldMkLst>
        <pc:picChg chg="mod">
          <ac:chgData name="Anne Saar" userId="48a6aaf6-be2d-4dd2-8c40-0119a0162407" providerId="ADAL" clId="{DFCA8E6C-CA37-1143-83CE-E9D3BF7A2939}" dt="2024-01-26T10:45:08.524" v="3" actId="962"/>
          <ac:picMkLst>
            <pc:docMk/>
            <pc:sldMk cId="925983272" sldId="256"/>
            <ac:picMk id="3" creationId="{F78F17A6-A772-2ABD-E9FC-2175A5D1F670}"/>
          </ac:picMkLst>
        </pc:picChg>
      </pc:sldChg>
      <pc:sldChg chg="modSp mod">
        <pc:chgData name="Anne Saar" userId="48a6aaf6-be2d-4dd2-8c40-0119a0162407" providerId="ADAL" clId="{DFCA8E6C-CA37-1143-83CE-E9D3BF7A2939}" dt="2024-01-26T10:45:16.590" v="4" actId="962"/>
        <pc:sldMkLst>
          <pc:docMk/>
          <pc:sldMk cId="2230249646" sldId="257"/>
        </pc:sldMkLst>
        <pc:picChg chg="mod">
          <ac:chgData name="Anne Saar" userId="48a6aaf6-be2d-4dd2-8c40-0119a0162407" providerId="ADAL" clId="{DFCA8E6C-CA37-1143-83CE-E9D3BF7A2939}" dt="2024-01-26T10:45:16.590" v="4" actId="962"/>
          <ac:picMkLst>
            <pc:docMk/>
            <pc:sldMk cId="2230249646" sldId="257"/>
            <ac:picMk id="4" creationId="{B267A366-E7E6-99C8-7CBE-DA4E07057C1F}"/>
          </ac:picMkLst>
        </pc:picChg>
      </pc:sldChg>
      <pc:sldChg chg="modSp mod">
        <pc:chgData name="Anne Saar" userId="48a6aaf6-be2d-4dd2-8c40-0119a0162407" providerId="ADAL" clId="{DFCA8E6C-CA37-1143-83CE-E9D3BF7A2939}" dt="2024-01-25T17:10:03.540" v="2" actId="962"/>
        <pc:sldMkLst>
          <pc:docMk/>
          <pc:sldMk cId="1770547875" sldId="261"/>
        </pc:sldMkLst>
        <pc:picChg chg="mod">
          <ac:chgData name="Anne Saar" userId="48a6aaf6-be2d-4dd2-8c40-0119a0162407" providerId="ADAL" clId="{DFCA8E6C-CA37-1143-83CE-E9D3BF7A2939}" dt="2024-01-25T17:10:03.540" v="2" actId="962"/>
          <ac:picMkLst>
            <pc:docMk/>
            <pc:sldMk cId="1770547875" sldId="261"/>
            <ac:picMk id="3" creationId="{C5CC1F6A-7C91-1780-A314-32092FB2AB8E}"/>
          </ac:picMkLst>
        </pc:picChg>
        <pc:picChg chg="mod">
          <ac:chgData name="Anne Saar" userId="48a6aaf6-be2d-4dd2-8c40-0119a0162407" providerId="ADAL" clId="{DFCA8E6C-CA37-1143-83CE-E9D3BF7A2939}" dt="2024-01-25T17:09:58.694" v="0" actId="962"/>
          <ac:picMkLst>
            <pc:docMk/>
            <pc:sldMk cId="1770547875" sldId="261"/>
            <ac:picMk id="15" creationId="{3ECA9ED1-E0BF-2FE8-1E4B-0F9983B01878}"/>
          </ac:picMkLst>
        </pc:picChg>
        <pc:picChg chg="mod">
          <ac:chgData name="Anne Saar" userId="48a6aaf6-be2d-4dd2-8c40-0119a0162407" providerId="ADAL" clId="{DFCA8E6C-CA37-1143-83CE-E9D3BF7A2939}" dt="2024-01-25T17:10:01.109" v="1" actId="962"/>
          <ac:picMkLst>
            <pc:docMk/>
            <pc:sldMk cId="1770547875" sldId="261"/>
            <ac:picMk id="16" creationId="{0A578202-8901-C189-F43B-F63F1670C77B}"/>
          </ac:picMkLst>
        </pc:picChg>
      </pc:sldChg>
      <pc:sldChg chg="modSp mod">
        <pc:chgData name="Anne Saar" userId="48a6aaf6-be2d-4dd2-8c40-0119a0162407" providerId="ADAL" clId="{DFCA8E6C-CA37-1143-83CE-E9D3BF7A2939}" dt="2024-01-26T10:45:20.391" v="5" actId="962"/>
        <pc:sldMkLst>
          <pc:docMk/>
          <pc:sldMk cId="3240954264" sldId="264"/>
        </pc:sldMkLst>
        <pc:picChg chg="mod">
          <ac:chgData name="Anne Saar" userId="48a6aaf6-be2d-4dd2-8c40-0119a0162407" providerId="ADAL" clId="{DFCA8E6C-CA37-1143-83CE-E9D3BF7A2939}" dt="2024-01-26T10:45:20.391" v="5" actId="962"/>
          <ac:picMkLst>
            <pc:docMk/>
            <pc:sldMk cId="3240954264" sldId="264"/>
            <ac:picMk id="27" creationId="{6E7FA40C-86F2-7B77-3116-A2A9C42AA842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A8E0AE-2776-6442-86DB-CACCBF973FBE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E33A61-AABC-1A44-9F36-783C88C337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5497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1528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1222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249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7287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768661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E33A61-AABC-1A44-9F36-783C88C3376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9852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F381B8-9FE3-51E8-D904-36660FC568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8E41A2A-26D6-257B-5DED-D12DB036ED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013962-4D6A-F6A0-AA30-F5C6EBD1F9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F23A48-2AF7-28C6-8151-AA6F56993B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204E101-83D2-CB8B-5D87-47484D16A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10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3305D7-3A13-D9DA-19E2-9058622AFE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2407D1B-3991-416B-B485-5E5E9FF440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B1E7C2B-535F-94FE-47A4-E5FAE7425D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B0F840-B2C3-01E5-1225-82CC11F193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87A82A-7DB0-7F7E-01BD-8FA3EE5F72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860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937A7F6-20AC-13A9-8BC3-5F1F05B24FB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CB402E9-EE9B-2EAE-2ED9-DD16840B72B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A1B7B0D-82F3-9D35-BEE7-2F283EBB66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FFC69-AEA3-1498-A714-8C84148A65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87A3D8-CC3B-F300-AC54-206DF344D3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8754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8C22B2-4280-FBE3-AB57-0E416CDAD6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A552E4-E46B-D6AC-305B-245F15398D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688237-09C5-6C49-7653-1733B47447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31CABA-2137-96FD-A547-6BB0D69967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F6FED4-2535-0D2A-0700-E1DDA47025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2733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EBC8F3-1193-98B6-14C5-2DF8A6A72C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6F2DBB-1D70-EF40-7E6A-70192F6BEF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1837A5-E093-91E7-CC99-C0DB4A147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7CD1A79-8EFA-8C37-ABB6-26CEF1BD0D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D501A-62AB-F820-57FF-5BD80F5D0A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078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6B6BD7-25F6-5E74-FA83-7A0D61DAEE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3E534D-BAE5-9904-5379-37D2AA68B8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1A70730-1B62-394C-6637-3D5BE8F572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276E41-47F1-795D-0FFA-935E765E74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7BCBA-AAB2-17FF-1E14-3F49F43E2C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29EAE7-3413-D524-E76B-6A5B054A1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5591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D2F7DF-0F76-119C-5F43-04A5D4F6E9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9DED831-380D-B535-EDEF-FA81CEA29F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4FEE72E-4381-0331-BF41-93E2E4DF88D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8C5A6B2-E83E-E780-45B1-40443AA5CD8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3B24BB-B152-60F4-F6BD-CB683DB9E7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743B81D-AF42-D5D1-0DDB-20D1B07E8F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C64C0488-CE21-D738-9AF2-ACF4C52A63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E07FFB0-CD73-EBC6-DD94-AA6D3A74AF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12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636925-2B44-615D-69B4-90D50E85FA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381E8D4-BB24-80B6-3111-A94973088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2CDAB0-584B-92A0-A747-AFA293264A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4321B1C-19A7-DA50-D48E-8F456C2CA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620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A3D5927-FFEC-62EF-683B-720BC2627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BEA02-FAFD-823B-B800-19C928955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05FBE1-E89D-CF7F-3CEF-619DD15932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4587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39646-BF05-E1E1-00C8-738BFDCED4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31C76-8355-62B5-A82A-D47D1B1B3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205EDCA-4B08-5354-DD8B-801C14FF1D8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2DD4B-C3BB-D8B3-A887-E1F7A2ED0A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33CCC2-25B5-4508-8C29-0AD2D55CE2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CC0032D-B505-D6B9-DA41-50669C35EC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86248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056D4-3FC8-7EE2-560E-71E5E57AB2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2AF3A50-2E3C-3CA3-440E-FF7F637E22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7496BC-F152-85C8-C0FB-3F9F828DD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97DAD75-E31A-6172-A92C-4EF2DAE03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5C57FF7-CC3B-AA85-5EF9-5DDB6BF9A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EDB1D81-1E75-D89C-40CD-5CCAD40E12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5477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1B43B0B-A07C-9183-812A-3F79BB19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4833-7C32-56C8-D335-41EBD9EF5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19CAEF-82F2-E9BF-A95F-5C87B7D8A7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FF4AB0-F7C5-E54F-ABCA-10FB953F7D00}" type="datetimeFigureOut">
              <a:rPr lang="en-US" smtClean="0"/>
              <a:t>3/1/2024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AC858E-F2D4-B354-F926-4A2F372D2F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2746AE-8FF6-7CC3-EC2F-44FB5D3A137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CFEDB7-DA06-5244-AB59-32C8750848B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05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F78F17A6-A772-2ABD-E9FC-2175A5D1F6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247D85"/>
          </a:solidFill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2423B21-F230-B91C-B8BA-B62A9CDCC4E0}"/>
              </a:ext>
            </a:extLst>
          </p:cNvPr>
          <p:cNvSpPr txBox="1"/>
          <p:nvPr/>
        </p:nvSpPr>
        <p:spPr>
          <a:xfrm>
            <a:off x="752999" y="3104519"/>
            <a:ext cx="544810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Together, we’ll make a positive difference to social care.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3CAADBAD-079C-E143-618F-83792400D47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752999" y="2397425"/>
            <a:ext cx="5448103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0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Insight Collective</a:t>
            </a:r>
          </a:p>
        </p:txBody>
      </p:sp>
    </p:spTree>
    <p:extLst>
      <p:ext uri="{BB962C8B-B14F-4D97-AF65-F5344CB8AC3E}">
        <p14:creationId xmlns:p14="http://schemas.microsoft.com/office/powerpoint/2010/main" val="9259832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B267A366-E7E6-99C8-7CBE-DA4E07057C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  <a:solidFill>
            <a:srgbClr val="247D85"/>
          </a:solidFill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3954604A-8D80-69AF-FA9B-F7E33CA8F74A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7" y="591680"/>
            <a:ext cx="246993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About us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98665D7-1D87-E1C5-E15A-197E4069EFBC}"/>
              </a:ext>
            </a:extLst>
          </p:cNvPr>
          <p:cNvSpPr txBox="1"/>
          <p:nvPr/>
        </p:nvSpPr>
        <p:spPr>
          <a:xfrm>
            <a:off x="840827" y="1499262"/>
            <a:ext cx="4029123" cy="20222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Insight Collective is an exciting new service created by Social Care Wales. It’s a research, data, innovation and improvement service, open to anyone working or interested in social care.</a:t>
            </a:r>
          </a:p>
          <a:p>
            <a:pPr>
              <a:lnSpc>
                <a:spcPct val="107000"/>
              </a:lnSpc>
              <a:spcAft>
                <a:spcPts val="600"/>
              </a:spcAft>
            </a:pP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Insight Collective has one simple ambition: </a:t>
            </a:r>
            <a:r>
              <a:rPr lang="en-GB" sz="14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 make a positive difference to social care, </a:t>
            </a:r>
            <a:r>
              <a:rPr lang="en-GB" sz="14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evidence and the experience of experts in social care across Wales.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8E1C06BE-00E5-0620-247E-2399F6BF8E08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2302496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26">
            <a:extLst>
              <a:ext uri="{FF2B5EF4-FFF2-40B4-BE49-F238E27FC236}">
                <a16:creationId xmlns:a16="http://schemas.microsoft.com/office/drawing/2014/main" id="{6E7FA40C-86F2-7B77-3116-A2A9C42AA8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29EC859B-E585-05A4-6858-3196C4729B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5196718"/>
            <a:ext cx="9825488" cy="829095"/>
          </a:xfrm>
          <a:prstGeom prst="roundRect">
            <a:avLst>
              <a:gd name="adj" fmla="val 6197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8A57B96B-AE4B-8DD4-075F-5836E1C018A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2096252"/>
            <a:ext cx="9825488" cy="829095"/>
          </a:xfrm>
          <a:prstGeom prst="roundRect">
            <a:avLst>
              <a:gd name="adj" fmla="val 6197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ounded Rectangle 1">
            <a:extLst>
              <a:ext uri="{FF2B5EF4-FFF2-40B4-BE49-F238E27FC236}">
                <a16:creationId xmlns:a16="http://schemas.microsoft.com/office/drawing/2014/main" id="{660F1424-4F5D-8468-77BD-9BAE8BA0850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943569" y="3120077"/>
            <a:ext cx="9825488" cy="1918056"/>
          </a:xfrm>
          <a:prstGeom prst="roundRect">
            <a:avLst>
              <a:gd name="adj" fmla="val 3015"/>
            </a:avLst>
          </a:prstGeom>
          <a:solidFill>
            <a:srgbClr val="257D86">
              <a:alpha val="89796"/>
            </a:srgb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6071978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Introduction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61376" y="1499262"/>
            <a:ext cx="722388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The Insight Collective is a free service that focuses on three key areas: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755DBDF-2F3F-E096-9138-6F9272DAD197}"/>
              </a:ext>
            </a:extLst>
          </p:cNvPr>
          <p:cNvSpPr txBox="1"/>
          <p:nvPr/>
        </p:nvSpPr>
        <p:spPr>
          <a:xfrm>
            <a:off x="1106477" y="2184815"/>
            <a:ext cx="1371164" cy="66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 and Data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63394F9-D52E-0E99-2909-1C8DF19E3CAF}"/>
              </a:ext>
            </a:extLst>
          </p:cNvPr>
          <p:cNvSpPr txBox="1"/>
          <p:nvPr/>
        </p:nvSpPr>
        <p:spPr>
          <a:xfrm>
            <a:off x="3592910" y="2248294"/>
            <a:ext cx="61087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access to research and data, including easy-to-understand evidence summaries and our data portal.</a:t>
            </a:r>
            <a:endParaRPr lang="en-GB" sz="1400" kern="100" dirty="0">
              <a:solidFill>
                <a:srgbClr val="FFFFFF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1106477" y="3238236"/>
            <a:ext cx="1714064" cy="66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Sharing </a:t>
            </a:r>
            <a:b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Learning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25102EA-CB75-BD43-6A70-CBDCA1B493FB}"/>
              </a:ext>
            </a:extLst>
          </p:cNvPr>
          <p:cNvSpPr txBox="1"/>
          <p:nvPr/>
        </p:nvSpPr>
        <p:spPr>
          <a:xfrm>
            <a:off x="3592910" y="3238236"/>
            <a:ext cx="6108700" cy="166385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 overview of the training available to you, including feedback about courses and how relevant they are to your work.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guide to upcoming events, conferences and networking opportunities where you can find </a:t>
            </a: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out more about using evidence.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ccess to our communities, where you can find peer support </a:t>
            </a:r>
            <a:br>
              <a:rPr lang="en-GB" sz="14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sz="14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share learning.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7F5AF31D-8AD6-DAAC-2599-585C010E4715}"/>
              </a:ext>
            </a:extLst>
          </p:cNvPr>
          <p:cNvSpPr txBox="1"/>
          <p:nvPr/>
        </p:nvSpPr>
        <p:spPr>
          <a:xfrm>
            <a:off x="1095970" y="5284486"/>
            <a:ext cx="1622971" cy="6635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800"/>
              </a:spcAft>
            </a:pP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Coaching</a:t>
            </a:r>
            <a:b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en-GB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Advice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</a:t>
            </a:r>
            <a:endParaRPr lang="en-GB" sz="12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3C4AA331-4F24-DF04-82EB-1AC9EE926FFC}"/>
              </a:ext>
            </a:extLst>
          </p:cNvPr>
          <p:cNvSpPr txBox="1"/>
          <p:nvPr/>
        </p:nvSpPr>
        <p:spPr>
          <a:xfrm>
            <a:off x="3592910" y="5362290"/>
            <a:ext cx="6108700" cy="5366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chemeClr val="bg1"/>
              </a:buClr>
              <a:buFont typeface="Arial" panose="020B0604020202020204" pitchFamily="34" charset="0"/>
              <a:buChar char="•"/>
            </a:pPr>
            <a:r>
              <a:rPr lang="en-GB" sz="1400" kern="100" dirty="0">
                <a:solidFill>
                  <a:srgbClr val="FFFFFF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</a:t>
            </a:r>
            <a:r>
              <a:rPr lang="en-GB" sz="1400" kern="100" dirty="0">
                <a:solidFill>
                  <a:srgbClr val="FFFFFF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ne-to-one coaching and advice to help you find useful research, training and support.</a:t>
            </a:r>
          </a:p>
        </p:txBody>
      </p:sp>
    </p:spTree>
    <p:extLst>
      <p:ext uri="{BB962C8B-B14F-4D97-AF65-F5344CB8AC3E}">
        <p14:creationId xmlns:p14="http://schemas.microsoft.com/office/powerpoint/2010/main" val="3240954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extLst>
              <a:ext uri="{FF2B5EF4-FFF2-40B4-BE49-F238E27FC236}">
                <a16:creationId xmlns:a16="http://schemas.microsoft.com/office/drawing/2014/main" id="{2FACE25F-A79C-0825-ECEE-2366F85721B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7663272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Research and data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the </a:t>
            </a:r>
            <a:r>
              <a:rPr lang="en-GB" sz="1600" b="1" kern="10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Insight Collective can help with research and data.</a:t>
            </a:r>
            <a:endParaRPr lang="en-GB" sz="1600" b="1" kern="10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25747"/>
            <a:ext cx="6071978" cy="11002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Our experienced team collect the best available research and data and then make sense of it so you can find the information that really matters.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By accessing our website, you can learn more about topics important to social care and search for: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84F178E-598C-9519-E19D-7828DD6F6389}"/>
              </a:ext>
            </a:extLst>
          </p:cNvPr>
          <p:cNvSpPr txBox="1"/>
          <p:nvPr/>
        </p:nvSpPr>
        <p:spPr>
          <a:xfrm>
            <a:off x="2694052" y="3628968"/>
            <a:ext cx="871198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Data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F0C7BCC-E2A6-5D9E-93B6-3FFB5B9C30F1}"/>
              </a:ext>
            </a:extLst>
          </p:cNvPr>
          <p:cNvSpPr txBox="1"/>
          <p:nvPr/>
        </p:nvSpPr>
        <p:spPr>
          <a:xfrm>
            <a:off x="5284993" y="3628968"/>
            <a:ext cx="1593797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6A9EF5C-63D9-2590-26B0-54545888CF9B}"/>
              </a:ext>
            </a:extLst>
          </p:cNvPr>
          <p:cNvSpPr txBox="1"/>
          <p:nvPr/>
        </p:nvSpPr>
        <p:spPr>
          <a:xfrm>
            <a:off x="8256674" y="3628968"/>
            <a:ext cx="1465063" cy="45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2400" b="1" kern="10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Journals</a:t>
            </a:r>
            <a:endParaRPr lang="en-GB" sz="2400" b="1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5CC1F6A-7C91-1780-A314-32092FB2AB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0961" y="4288985"/>
            <a:ext cx="1437381" cy="1437381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0A578202-8901-C189-F43B-F63F1670C7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94887" y="4353232"/>
            <a:ext cx="1792743" cy="134455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ECA9ED1-E0BF-2FE8-1E4B-0F9983B0187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372393" y="4261304"/>
            <a:ext cx="1465062" cy="14650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0547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>
            <a:extLst>
              <a:ext uri="{FF2B5EF4-FFF2-40B4-BE49-F238E27FC236}">
                <a16:creationId xmlns:a16="http://schemas.microsoft.com/office/drawing/2014/main" id="{04D14037-5F79-3336-8A70-6885222D6E4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811453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Sharing and learning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the Insight Collective can help with sharing and learning.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25747"/>
            <a:ext cx="4265428" cy="2432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We’ll give you information about training, learning and opportunities to work together.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 part of the collective in our communities, online or in person, by: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</a:t>
            </a:r>
            <a:r>
              <a:rPr lang="en-GB" sz="1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ttending events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sharing ideas, successes and challenges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</a:t>
            </a:r>
            <a:r>
              <a:rPr lang="en-GB" sz="1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istening to the advice and views of others.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</a:t>
            </a:r>
          </a:p>
        </p:txBody>
      </p:sp>
    </p:spTree>
    <p:extLst>
      <p:ext uri="{BB962C8B-B14F-4D97-AF65-F5344CB8AC3E}">
        <p14:creationId xmlns:p14="http://schemas.microsoft.com/office/powerpoint/2010/main" val="225344368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8EED5E79-F750-EEAD-F0F8-C41A20E11F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6CC8C93-2AFE-6892-28A8-54A5815DC607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851336" y="591680"/>
            <a:ext cx="8114534" cy="707886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257D86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Coaching and advice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73F43D1-487D-8FEB-823E-36F32C8F195E}"/>
              </a:ext>
            </a:extLst>
          </p:cNvPr>
          <p:cNvSpPr txBox="1"/>
          <p:nvPr/>
        </p:nvSpPr>
        <p:spPr>
          <a:xfrm>
            <a:off x="840828" y="1499262"/>
            <a:ext cx="6581250" cy="3366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600" b="1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the Insight Collective can help with coaching and advice. 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0A0DCA0-A1B1-2C27-5EEF-FBC7ED7C8B5C}"/>
              </a:ext>
            </a:extLst>
          </p:cNvPr>
          <p:cNvSpPr txBox="1"/>
          <p:nvPr/>
        </p:nvSpPr>
        <p:spPr>
          <a:xfrm>
            <a:off x="840828" y="2025747"/>
            <a:ext cx="4049671" cy="35297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understand that sometimes you need help and advice to make sense of things.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 have people on hand to help, like:</a:t>
            </a:r>
          </a:p>
          <a:p>
            <a:pPr marL="285750" indent="-285750"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en-GB" sz="1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nnovation coaches</a:t>
            </a:r>
          </a:p>
          <a:p>
            <a:pPr marL="285750" indent="-285750"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researchers</a:t>
            </a: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Clr>
                <a:srgbClr val="257D86"/>
              </a:buClr>
              <a:buFont typeface="Arial" panose="020B0604020202020204" pitchFamily="34" charset="0"/>
              <a:buChar char="•"/>
            </a:pPr>
            <a:r>
              <a:rPr lang="en-GB" sz="1400" b="1" kern="100" dirty="0">
                <a:solidFill>
                  <a:srgbClr val="257D86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evaluation experts.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We’ll also support you to develop your ideas to improve care, highlighting </a:t>
            </a: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success stories </a:t>
            </a: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and </a:t>
            </a:r>
            <a:r>
              <a:rPr lang="en-GB" sz="1400" b="1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producing evidence </a:t>
            </a:r>
            <a:r>
              <a:rPr lang="en-GB" sz="14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about the impact of innovation.</a:t>
            </a:r>
            <a:endParaRPr lang="en-GB" sz="14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285750" indent="-285750">
              <a:lnSpc>
                <a:spcPct val="107000"/>
              </a:lnSpc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GB" sz="1400" b="1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en-GB" sz="14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006BB647-F06A-08B5-E6CD-9A5DD9FD85B4}"/>
              </a:ext>
            </a:extLst>
          </p:cNvPr>
          <p:cNvSpPr txBox="1"/>
          <p:nvPr/>
        </p:nvSpPr>
        <p:spPr>
          <a:xfrm>
            <a:off x="226895" y="6360078"/>
            <a:ext cx="309133" cy="2755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GB" sz="1200" kern="100" dirty="0">
                <a:solidFill>
                  <a:srgbClr val="38384A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5</a:t>
            </a:r>
            <a:endParaRPr lang="en-GB" sz="1200" kern="100" dirty="0">
              <a:solidFill>
                <a:srgbClr val="38384A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96518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6503887-0E5F-7E4D-5856-CC55AEEE02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57D86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2FA1097-F2AD-6198-6E83-DCE7CD455189}"/>
              </a:ext>
            </a:extLst>
          </p:cNvPr>
          <p:cNvSpPr txBox="1"/>
          <p:nvPr/>
        </p:nvSpPr>
        <p:spPr>
          <a:xfrm>
            <a:off x="2597557" y="1986733"/>
            <a:ext cx="6996886" cy="1385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2000" b="1" kern="1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you want help finding research, data or training, have a workplace challenge you’re trying to overcome, or you want to share your work, ideas or resources with others, visit the Insight Collective today at:</a:t>
            </a:r>
          </a:p>
        </p:txBody>
      </p: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C779D096-2E3D-BCCC-AD97-8678399F913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162097" y="3649882"/>
            <a:ext cx="3878317" cy="487404"/>
          </a:xfrm>
          <a:prstGeom prst="roundRect">
            <a:avLst/>
          </a:prstGeom>
          <a:solidFill>
            <a:srgbClr val="38384A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14D72681-66E3-D758-B132-92061B8B6663}"/>
              </a:ext>
            </a:extLst>
          </p:cNvPr>
          <p:cNvSpPr txBox="1"/>
          <p:nvPr/>
        </p:nvSpPr>
        <p:spPr>
          <a:xfrm>
            <a:off x="3044042" y="3709842"/>
            <a:ext cx="6103916" cy="367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en-GB" sz="1800" b="1" kern="100" dirty="0" err="1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Insightcollective.socialcare.wales</a:t>
            </a:r>
            <a:endParaRPr lang="en-GB" sz="1800" b="1" kern="100" dirty="0">
              <a:solidFill>
                <a:schemeClr val="bg1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itle 5">
            <a:extLst>
              <a:ext uri="{FF2B5EF4-FFF2-40B4-BE49-F238E27FC236}">
                <a16:creationId xmlns:a16="http://schemas.microsoft.com/office/drawing/2014/main" id="{6A738F26-26BE-EDE9-A2F9-291963BDA04D}"/>
              </a:ext>
            </a:extLst>
          </p:cNvPr>
          <p:cNvSpPr txBox="1">
            <a:spLocks noGrp="1"/>
          </p:cNvSpPr>
          <p:nvPr>
            <p:ph type="title" idx="4294967295"/>
          </p:nvPr>
        </p:nvSpPr>
        <p:spPr>
          <a:xfrm>
            <a:off x="2597557" y="4414467"/>
            <a:ext cx="6996886" cy="397738"/>
          </a:xfrm>
          <a:prstGeom prst="rect">
            <a:avLst/>
          </a:prstGeom>
          <a:noFill/>
          <a:ln>
            <a:noFill/>
            <a:prstDash/>
          </a:ln>
          <a:effectLst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000" b="1" i="0" u="none" strike="noStrike" kern="1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Together, we’ll make a positive difference to social care.</a:t>
            </a:r>
          </a:p>
        </p:txBody>
      </p:sp>
    </p:spTree>
    <p:extLst>
      <p:ext uri="{BB962C8B-B14F-4D97-AF65-F5344CB8AC3E}">
        <p14:creationId xmlns:p14="http://schemas.microsoft.com/office/powerpoint/2010/main" val="18142900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a8d4ef88-4091-4b8c-8491-fb0c23eac451" xsi:nil="true"/>
    <lcf76f155ced4ddcb4097134ff3c332f xmlns="e8df3e30-2a46-48cb-b411-7c507ae591f4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4C091CD57F0264982918F648341D728" ma:contentTypeVersion="17" ma:contentTypeDescription="Create a new document." ma:contentTypeScope="" ma:versionID="f833457d4509fb9cafa428bb831e8b05">
  <xsd:schema xmlns:xsd="http://www.w3.org/2001/XMLSchema" xmlns:xs="http://www.w3.org/2001/XMLSchema" xmlns:p="http://schemas.microsoft.com/office/2006/metadata/properties" xmlns:ns2="e8df3e30-2a46-48cb-b411-7c507ae591f4" xmlns:ns3="a8d4ef88-4091-4b8c-8491-fb0c23eac451" targetNamespace="http://schemas.microsoft.com/office/2006/metadata/properties" ma:root="true" ma:fieldsID="3a103e42b44803fe44eebb89f76b7ba3" ns2:_="" ns3:_="">
    <xsd:import namespace="e8df3e30-2a46-48cb-b411-7c507ae591f4"/>
    <xsd:import namespace="a8d4ef88-4091-4b8c-8491-fb0c23eac45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lcf76f155ced4ddcb4097134ff3c332f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8df3e30-2a46-48cb-b411-7c507ae591f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6" nillable="true" ma:taxonomy="true" ma:internalName="lcf76f155ced4ddcb4097134ff3c332f" ma:taxonomyFieldName="MediaServiceImageTags" ma:displayName="Image Tags" ma:readOnly="false" ma:fieldId="{5cf76f15-5ced-4ddc-b409-7134ff3c332f}" ma:taxonomyMulti="true" ma:sspId="9d6c2090-c5c6-46fa-850b-3fa8a3ea03f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8d4ef88-4091-4b8c-8491-fb0c23eac45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0ddcb10f-9721-4a46-b86e-52d9c0ba2e88}" ma:internalName="TaxCatchAll" ma:showField="CatchAllData" ma:web="a8d4ef88-4091-4b8c-8491-fb0c23eac45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9FB2F29-0CA2-42C7-A9D2-3F93B8ADE215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6D8B03-F33D-413C-8C52-D4C1EC1BEE62}">
  <ds:schemaRefs>
    <ds:schemaRef ds:uri="http://purl.org/dc/dcmitype/"/>
    <ds:schemaRef ds:uri="http://schemas.microsoft.com/office/infopath/2007/PartnerControls"/>
    <ds:schemaRef ds:uri="e8df3e30-2a46-48cb-b411-7c507ae591f4"/>
    <ds:schemaRef ds:uri="http://schemas.microsoft.com/office/2006/documentManagement/types"/>
    <ds:schemaRef ds:uri="http://purl.org/dc/elements/1.1/"/>
    <ds:schemaRef ds:uri="http://purl.org/dc/terms/"/>
    <ds:schemaRef ds:uri="http://schemas.openxmlformats.org/package/2006/metadata/core-properties"/>
    <ds:schemaRef ds:uri="a8d4ef88-4091-4b8c-8491-fb0c23eac451"/>
    <ds:schemaRef ds:uri="http://schemas.microsoft.com/office/2006/metadata/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C77CEAD5-8A52-4582-8D4A-C1790301663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8df3e30-2a46-48cb-b411-7c507ae591f4"/>
    <ds:schemaRef ds:uri="a8d4ef88-4091-4b8c-8491-fb0c23eac45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456</Words>
  <Application>Microsoft Office PowerPoint</Application>
  <PresentationFormat>Widescreen</PresentationFormat>
  <Paragraphs>52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Aptos</vt:lpstr>
      <vt:lpstr>Arial</vt:lpstr>
      <vt:lpstr>Calibri</vt:lpstr>
      <vt:lpstr>Calibri Light</vt:lpstr>
      <vt:lpstr>Office Theme</vt:lpstr>
      <vt:lpstr>The Insight Collective</vt:lpstr>
      <vt:lpstr>About us</vt:lpstr>
      <vt:lpstr>Introduction</vt:lpstr>
      <vt:lpstr>Research and data</vt:lpstr>
      <vt:lpstr>Sharing and learning</vt:lpstr>
      <vt:lpstr>Coaching and advice</vt:lpstr>
      <vt:lpstr>Together, we’ll make a positive difference to social care.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Holly Anderson</dc:creator>
  <cp:lastModifiedBy>Jack Davies</cp:lastModifiedBy>
  <cp:revision>10</cp:revision>
  <dcterms:created xsi:type="dcterms:W3CDTF">2023-11-03T10:19:31Z</dcterms:created>
  <dcterms:modified xsi:type="dcterms:W3CDTF">2024-03-01T09:55:00Z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0x01010094C091CD57F0264982918F648341D728</vt:lpwstr>
  </property>
  <property fmtid="{D5CDD505-2E9C-101B-9397-08002B2CF9AE}" pid="3" name="MediaServiceImageTags">
    <vt:lpwstr/>
  </property>
  <property fmtid="{D5CDD505-2E9C-101B-9397-08002B2CF9AE}" pid="4" name="MSIP_Label_d3f1612d-fb9f-4910-9745-3218a93e4acc_Enabled">
    <vt:lpwstr>true</vt:lpwstr>
  </property>
  <property fmtid="{D5CDD505-2E9C-101B-9397-08002B2CF9AE}" pid="5" name="MSIP_Label_d3f1612d-fb9f-4910-9745-3218a93e4acc_SetDate">
    <vt:lpwstr>2024-03-01T08:36:32Z</vt:lpwstr>
  </property>
  <property fmtid="{D5CDD505-2E9C-101B-9397-08002B2CF9AE}" pid="6" name="MSIP_Label_d3f1612d-fb9f-4910-9745-3218a93e4acc_Method">
    <vt:lpwstr>Standard</vt:lpwstr>
  </property>
  <property fmtid="{D5CDD505-2E9C-101B-9397-08002B2CF9AE}" pid="7" name="MSIP_Label_d3f1612d-fb9f-4910-9745-3218a93e4acc_Name">
    <vt:lpwstr>defa4170-0d19-0005-0004-bc88714345d2</vt:lpwstr>
  </property>
  <property fmtid="{D5CDD505-2E9C-101B-9397-08002B2CF9AE}" pid="8" name="MSIP_Label_d3f1612d-fb9f-4910-9745-3218a93e4acc_SiteId">
    <vt:lpwstr>4bc2de22-9b97-4eb6-8e88-2254190748e2</vt:lpwstr>
  </property>
  <property fmtid="{D5CDD505-2E9C-101B-9397-08002B2CF9AE}" pid="9" name="MSIP_Label_d3f1612d-fb9f-4910-9745-3218a93e4acc_ActionId">
    <vt:lpwstr>b1f3a34b-c6cc-41a2-a282-d3b896ccf2df</vt:lpwstr>
  </property>
  <property fmtid="{D5CDD505-2E9C-101B-9397-08002B2CF9AE}" pid="10" name="MSIP_Label_d3f1612d-fb9f-4910-9745-3218a93e4acc_ContentBits">
    <vt:lpwstr>0</vt:lpwstr>
  </property>
</Properties>
</file>